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56" r:id="rId2"/>
    <p:sldId id="279" r:id="rId3"/>
    <p:sldId id="280" r:id="rId4"/>
    <p:sldId id="282" r:id="rId5"/>
    <p:sldId id="285" r:id="rId6"/>
    <p:sldId id="257" r:id="rId7"/>
    <p:sldId id="259" r:id="rId8"/>
    <p:sldId id="260" r:id="rId9"/>
    <p:sldId id="284" r:id="rId10"/>
    <p:sldId id="283" r:id="rId11"/>
    <p:sldId id="264" r:id="rId12"/>
    <p:sldId id="281" r:id="rId13"/>
    <p:sldId id="286" r:id="rId14"/>
    <p:sldId id="293" r:id="rId15"/>
    <p:sldId id="287" r:id="rId16"/>
    <p:sldId id="288" r:id="rId17"/>
    <p:sldId id="289" r:id="rId18"/>
    <p:sldId id="290" r:id="rId19"/>
    <p:sldId id="291" r:id="rId20"/>
    <p:sldId id="292" r:id="rId21"/>
    <p:sldId id="294" r:id="rId22"/>
    <p:sldId id="295" r:id="rId23"/>
    <p:sldId id="296" r:id="rId24"/>
    <p:sldId id="29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86167" autoAdjust="0"/>
  </p:normalViewPr>
  <p:slideViewPr>
    <p:cSldViewPr snapToGrid="0">
      <p:cViewPr>
        <p:scale>
          <a:sx n="52" d="100"/>
          <a:sy n="52" d="100"/>
        </p:scale>
        <p:origin x="90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CF3F3-132D-42AE-A0DF-1C51E493FA64}" type="datetimeFigureOut">
              <a:rPr lang="en-US" smtClean="0"/>
              <a:t>2/24/2019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2468C-E73B-4EEA-BA30-C43DBCC5B7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464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 a veteran walking into a shopping mall seeing a woman in a burka grabbed his child and fled the mall.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27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Strokes are usually caused by a blood clot that restricts blood flow to a part of the brain</a:t>
            </a:r>
          </a:p>
          <a:p>
            <a:r>
              <a:rPr lang="en-US" dirty="0"/>
              <a:t>A brain bleed is also a stroke, but it is a hemorrhagic stroke, so damage is caused by blood accumulating in the brain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406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755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Complications can include placenta previa, pre-eclampsia, breech births, umbilical cord problems (wrapped around baby’s neck), and hemorrhaging during or after the birth.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92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Prior to 20 weeks, medically this is called a spontaneous abortion, after 20 weeks it is a stillbirth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499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Women describe some of these procedures as humiliating, degrading, dehumanizing, painful, and say their concerns and opinions were dismissed.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18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Family members can also develop PTSD from either threat of loss of loved one and actual loss, witnessing the life-saving procedures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930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Antiretroviral treatment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804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9CF95-AD1E-422D-A726-698AEEAAEA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Medical trauma and </a:t>
            </a:r>
            <a:r>
              <a:rPr lang="en-US" dirty="0" err="1"/>
              <a:t>ptsd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D5722-C5E2-4C7A-A018-24CD92F13E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39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5EAF0-0F73-4F79-A555-4203A9198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medical trauma?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17A19-A3B6-4257-B4C0-D6D740F96BF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cap="none" dirty="0"/>
              <a:t>Trauma experienced as a result of medical procedures, illness, and/or hospital stays.  Can be result of medical error/neglect.</a:t>
            </a:r>
          </a:p>
          <a:p>
            <a:pPr marL="0" indent="0">
              <a:buNone/>
            </a:pPr>
            <a:r>
              <a:rPr lang="en-US" sz="3200" cap="none" dirty="0"/>
              <a:t>We think of these things as common events, rather than traumatic, resulting in misdiagnosis or lack of treatment.</a:t>
            </a:r>
          </a:p>
          <a:p>
            <a:pPr marL="0" indent="0">
              <a:buNone/>
            </a:pPr>
            <a:r>
              <a:rPr lang="en-US" sz="3200" cap="none" dirty="0"/>
              <a:t>Illness or treatment elicits strong emotions, often negative</a:t>
            </a:r>
          </a:p>
        </p:txBody>
      </p:sp>
    </p:spTree>
    <p:extLst>
      <p:ext uri="{BB962C8B-B14F-4D97-AF65-F5344CB8AC3E}">
        <p14:creationId xmlns:p14="http://schemas.microsoft.com/office/powerpoint/2010/main" val="1822684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A4901-7CFA-4F13-8838-66969F54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D9AF6-3D51-43B7-8CA7-6E8E722D93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Real or </a:t>
            </a:r>
            <a:r>
              <a:rPr lang="en-US" sz="2800" u="sng" cap="none" dirty="0"/>
              <a:t>perceived</a:t>
            </a:r>
            <a:r>
              <a:rPr lang="en-US" sz="2800" cap="none" dirty="0"/>
              <a:t> threat to one’s life or well-being</a:t>
            </a:r>
          </a:p>
          <a:p>
            <a:r>
              <a:rPr lang="en-US" sz="2800" cap="none" dirty="0"/>
              <a:t>Diminished personal power</a:t>
            </a:r>
          </a:p>
        </p:txBody>
      </p:sp>
    </p:spTree>
    <p:extLst>
      <p:ext uri="{BB962C8B-B14F-4D97-AF65-F5344CB8AC3E}">
        <p14:creationId xmlns:p14="http://schemas.microsoft.com/office/powerpoint/2010/main" val="2152680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4C22A-D445-4BBA-BEA9-D098F762C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medical issues that can result in PTSD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A0D87-5572-43AA-8614-3ACAC5A67C1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cap="none" dirty="0"/>
              <a:t>Cancer diagnosis</a:t>
            </a:r>
          </a:p>
          <a:p>
            <a:r>
              <a:rPr lang="en-US" sz="2800" cap="none" dirty="0"/>
              <a:t>Heart attack and/or open heart surgery</a:t>
            </a:r>
          </a:p>
          <a:p>
            <a:r>
              <a:rPr lang="en-US" sz="2800" cap="none" dirty="0"/>
              <a:t>Stroke/brain bleed</a:t>
            </a:r>
          </a:p>
          <a:p>
            <a:r>
              <a:rPr lang="en-US" sz="2800" cap="none" dirty="0"/>
              <a:t>Emergency room visits</a:t>
            </a:r>
          </a:p>
          <a:p>
            <a:r>
              <a:rPr lang="en-US" sz="2800" cap="none" dirty="0"/>
              <a:t>Pulmonary illnesses</a:t>
            </a:r>
          </a:p>
          <a:p>
            <a:r>
              <a:rPr lang="en-US" sz="2800" cap="none" dirty="0"/>
              <a:t>Childbirth</a:t>
            </a:r>
          </a:p>
          <a:p>
            <a:pPr marL="457200" lvl="1" indent="0">
              <a:buNone/>
            </a:pP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3095578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C7A75-8906-400A-B2C7-EB32571F0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CA9DB-1FC5-4176-BF25-74D166D9537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Abortion or miscarriage</a:t>
            </a:r>
          </a:p>
          <a:p>
            <a:r>
              <a:rPr lang="en-US" sz="2800" cap="none" dirty="0"/>
              <a:t>Other gynecological procedures</a:t>
            </a:r>
          </a:p>
          <a:p>
            <a:r>
              <a:rPr lang="en-US" sz="2800" cap="none" dirty="0"/>
              <a:t>Stay in the ICU</a:t>
            </a:r>
          </a:p>
          <a:p>
            <a:r>
              <a:rPr lang="en-US" sz="2800" cap="none" dirty="0"/>
              <a:t>HIV</a:t>
            </a:r>
          </a:p>
          <a:p>
            <a:r>
              <a:rPr lang="en-US" sz="2800" cap="none" dirty="0"/>
              <a:t>Waking during surgery</a:t>
            </a:r>
          </a:p>
        </p:txBody>
      </p:sp>
    </p:spTree>
    <p:extLst>
      <p:ext uri="{BB962C8B-B14F-4D97-AF65-F5344CB8AC3E}">
        <p14:creationId xmlns:p14="http://schemas.microsoft.com/office/powerpoint/2010/main" val="4154015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E3273-CDA8-4422-A7C6-01AA739C4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Cancer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811B2-CC7A-4DAB-8A56-94E88E26775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Forces a person to face their own mortality</a:t>
            </a:r>
          </a:p>
          <a:p>
            <a:r>
              <a:rPr lang="en-US" cap="none" dirty="0"/>
              <a:t>Often involves loss of personal autonomy as treatments are being planned</a:t>
            </a:r>
          </a:p>
          <a:p>
            <a:r>
              <a:rPr lang="en-US" cap="none" dirty="0"/>
              <a:t>Treatment itself can be invasive and/or traumatic</a:t>
            </a:r>
          </a:p>
          <a:p>
            <a:pPr lvl="1"/>
            <a:r>
              <a:rPr lang="en-US" cap="none" dirty="0"/>
              <a:t>Side effects of treatment can be traumatic to both the patient and the family</a:t>
            </a:r>
          </a:p>
          <a:p>
            <a:r>
              <a:rPr lang="en-US" cap="none" dirty="0"/>
              <a:t>Loss of social support due to the illness</a:t>
            </a:r>
          </a:p>
          <a:p>
            <a:r>
              <a:rPr lang="en-US" cap="none" dirty="0"/>
              <a:t>Struggle to make meaning of why one has contracted cancer</a:t>
            </a:r>
          </a:p>
          <a:p>
            <a:pPr marL="0" indent="0">
              <a:buNone/>
            </a:pPr>
            <a:endParaRPr lang="en-US" cap="none" dirty="0"/>
          </a:p>
          <a:p>
            <a:pPr marL="0" indent="0">
              <a:buNone/>
            </a:pP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709312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F391-F70C-482E-8045-26EE80DC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attacks and open heart surgery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629ED-2FB4-4A5B-AF17-DEA278A378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cap="none" dirty="0"/>
              <a:t>It has long been understood that it is not uncommon for a heart patient to be depressed.  Treatment can also precipitate PTSD.</a:t>
            </a:r>
          </a:p>
          <a:p>
            <a:r>
              <a:rPr lang="en-US" sz="2800" cap="none" dirty="0"/>
              <a:t>Treatments such as angioplasty or open heart surgery are invasive</a:t>
            </a:r>
          </a:p>
          <a:p>
            <a:r>
              <a:rPr lang="en-US" sz="2800" cap="none" dirty="0"/>
              <a:t>Treatments carry risk</a:t>
            </a:r>
          </a:p>
          <a:p>
            <a:r>
              <a:rPr lang="en-US" sz="2800" cap="none" dirty="0"/>
              <a:t>Threat of impending death or disability</a:t>
            </a:r>
          </a:p>
          <a:p>
            <a:r>
              <a:rPr lang="en-US" sz="2800" cap="none" dirty="0"/>
              <a:t>Can be hard to make lifestyle changes associated with heart disease</a:t>
            </a:r>
          </a:p>
        </p:txBody>
      </p:sp>
    </p:spTree>
    <p:extLst>
      <p:ext uri="{BB962C8B-B14F-4D97-AF65-F5344CB8AC3E}">
        <p14:creationId xmlns:p14="http://schemas.microsoft.com/office/powerpoint/2010/main" val="1763249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2038-C002-49ED-99D3-3265C01D9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Stroke or brain bleed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5A05B-F1DD-42D4-A678-95CFFAF2C4F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cap="none" dirty="0"/>
              <a:t>Often comes on quickly or unexpectedly</a:t>
            </a:r>
          </a:p>
          <a:p>
            <a:r>
              <a:rPr lang="en-US" sz="2800" cap="none" dirty="0"/>
              <a:t>Often results in changes in the person’s physical capabilities</a:t>
            </a:r>
          </a:p>
          <a:p>
            <a:r>
              <a:rPr lang="en-US" sz="2800" cap="none" dirty="0"/>
              <a:t>People who have had a stroke say they can understand what others are saying but they can’t always respond – adding to potential for feeling helpless and/or powerless</a:t>
            </a:r>
          </a:p>
          <a:p>
            <a:r>
              <a:rPr lang="en-US" sz="2800" cap="none" dirty="0"/>
              <a:t>Medical professionals or family are making decisions for the person</a:t>
            </a:r>
          </a:p>
        </p:txBody>
      </p:sp>
    </p:spTree>
    <p:extLst>
      <p:ext uri="{BB962C8B-B14F-4D97-AF65-F5344CB8AC3E}">
        <p14:creationId xmlns:p14="http://schemas.microsoft.com/office/powerpoint/2010/main" val="233833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FE7AE-D846-449E-9626-47BA2B8E8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Emergency room visits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C647E-BB32-4107-AEDF-750178B87D6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Often associated with an accident or injury</a:t>
            </a:r>
          </a:p>
          <a:p>
            <a:r>
              <a:rPr lang="en-US" sz="2800" cap="none" dirty="0"/>
              <a:t>Often the emergency department is busy, resulting in lengthy delays</a:t>
            </a:r>
          </a:p>
          <a:p>
            <a:r>
              <a:rPr lang="en-US" sz="2800" cap="none" dirty="0"/>
              <a:t>Pain increases likelihood of developing PTSD</a:t>
            </a:r>
          </a:p>
          <a:p>
            <a:r>
              <a:rPr lang="en-US" sz="2800" cap="none" dirty="0"/>
              <a:t>Individuals may not be treated with care, resulting in feeling powerless</a:t>
            </a:r>
          </a:p>
          <a:p>
            <a:endParaRPr lang="en-US" sz="2800" cap="none" dirty="0"/>
          </a:p>
        </p:txBody>
      </p:sp>
    </p:spTree>
    <p:extLst>
      <p:ext uri="{BB962C8B-B14F-4D97-AF65-F5344CB8AC3E}">
        <p14:creationId xmlns:p14="http://schemas.microsoft.com/office/powerpoint/2010/main" val="3699978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BF25-02C8-4531-B485-DB3F864E6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Pulmonary illnesses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622D2-F316-4907-81F5-9860ADE5F98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Illnesses often makes it difficult to breath easily, resulting in fear of dying.</a:t>
            </a:r>
          </a:p>
          <a:p>
            <a:r>
              <a:rPr lang="en-US" sz="2800" cap="none" dirty="0"/>
              <a:t>Treatments can be invasive</a:t>
            </a:r>
          </a:p>
          <a:p>
            <a:r>
              <a:rPr lang="en-US" sz="2800" cap="none" dirty="0"/>
              <a:t>People are sometimes on oxygen increasing their perception of danger and/or death</a:t>
            </a:r>
          </a:p>
        </p:txBody>
      </p:sp>
    </p:spTree>
    <p:extLst>
      <p:ext uri="{BB962C8B-B14F-4D97-AF65-F5344CB8AC3E}">
        <p14:creationId xmlns:p14="http://schemas.microsoft.com/office/powerpoint/2010/main" val="3627681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B8E2-1DF7-463C-A5BE-FAC936CA1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childbirth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E90F2-2BE8-485F-9F76-088FA841CF9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cap="none" dirty="0"/>
              <a:t>Traumatic birth experiences leave women vulnerable to PTSD</a:t>
            </a:r>
          </a:p>
          <a:p>
            <a:r>
              <a:rPr lang="en-US" sz="2800" cap="none" dirty="0"/>
              <a:t>1 in 3 women report the childbirth experience was traumatic</a:t>
            </a:r>
          </a:p>
          <a:p>
            <a:r>
              <a:rPr lang="en-US" sz="2800" cap="none" dirty="0"/>
              <a:t>Unexpected complications from childbirth can put either the mother or the baby’s life at risk</a:t>
            </a:r>
          </a:p>
          <a:p>
            <a:r>
              <a:rPr lang="en-US" sz="2800" cap="none" dirty="0"/>
              <a:t>While there is less risk of mothers dying in childbirth than in years past, nonfatal injuries that wreak havoc on a woman’s quality of life remain surprisingly prevalent. </a:t>
            </a:r>
          </a:p>
        </p:txBody>
      </p:sp>
    </p:spTree>
    <p:extLst>
      <p:ext uri="{BB962C8B-B14F-4D97-AF65-F5344CB8AC3E}">
        <p14:creationId xmlns:p14="http://schemas.microsoft.com/office/powerpoint/2010/main" val="805000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5B85C-A5D5-41FE-8CED-FD94BC41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85BD9-1D29-4C1B-B768-C59032DFD2B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cap="none" dirty="0"/>
              <a:t>Pelvic floor disorders can result, including prolapses of uterus and bladder, urinary and bowel incontinence.</a:t>
            </a:r>
          </a:p>
          <a:p>
            <a:r>
              <a:rPr lang="en-US" sz="2800" cap="none" dirty="0"/>
              <a:t>Childbirth classes and books about childbirth usually gloss over complications that can happen during birth.</a:t>
            </a:r>
          </a:p>
          <a:p>
            <a:r>
              <a:rPr lang="en-US" sz="2800" cap="none" dirty="0"/>
              <a:t>Medical personnel sometimes don’t listen to the mother, causing feelings of powerlessness or helplessness</a:t>
            </a:r>
          </a:p>
        </p:txBody>
      </p:sp>
    </p:spTree>
    <p:extLst>
      <p:ext uri="{BB962C8B-B14F-4D97-AF65-F5344CB8AC3E}">
        <p14:creationId xmlns:p14="http://schemas.microsoft.com/office/powerpoint/2010/main" val="1018410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C315C-9F27-4A8F-ABDA-DB34F2E31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Abortion or miscarriage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26940-FB79-433D-BAB4-4D4CED14E5B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Post-Abortion Syndrome</a:t>
            </a:r>
          </a:p>
          <a:p>
            <a:pPr lvl="1"/>
            <a:r>
              <a:rPr lang="en-US" sz="2600" cap="none" dirty="0"/>
              <a:t>Guilt</a:t>
            </a:r>
          </a:p>
          <a:p>
            <a:pPr lvl="1"/>
            <a:r>
              <a:rPr lang="en-US" sz="2600" cap="none" dirty="0"/>
              <a:t>Depression</a:t>
            </a:r>
          </a:p>
          <a:p>
            <a:pPr lvl="1"/>
            <a:r>
              <a:rPr lang="en-US" sz="2600" cap="none" dirty="0"/>
              <a:t>Avoidance of other mothers and children</a:t>
            </a:r>
          </a:p>
          <a:p>
            <a:pPr lvl="1"/>
            <a:r>
              <a:rPr lang="en-US" sz="2600" cap="none" dirty="0"/>
              <a:t>Feeling numb</a:t>
            </a:r>
          </a:p>
          <a:p>
            <a:pPr lvl="1"/>
            <a:r>
              <a:rPr lang="en-US" sz="2600" cap="none" dirty="0"/>
              <a:t>Problems bonding with future children</a:t>
            </a:r>
          </a:p>
        </p:txBody>
      </p:sp>
    </p:spTree>
    <p:extLst>
      <p:ext uri="{BB962C8B-B14F-4D97-AF65-F5344CB8AC3E}">
        <p14:creationId xmlns:p14="http://schemas.microsoft.com/office/powerpoint/2010/main" val="2540514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D9AB6-E82C-46E8-9A58-2C17D5C84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B9738-6C11-402E-ACD0-D5360C5E8B8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Premature birth</a:t>
            </a:r>
          </a:p>
          <a:p>
            <a:r>
              <a:rPr lang="en-US" sz="2800" cap="none" dirty="0"/>
              <a:t>Emergency C-section</a:t>
            </a:r>
          </a:p>
          <a:p>
            <a:r>
              <a:rPr lang="en-US" sz="2800" cap="none" dirty="0"/>
              <a:t>Birth defects</a:t>
            </a:r>
          </a:p>
          <a:p>
            <a:r>
              <a:rPr lang="en-US" sz="2800" cap="none" dirty="0"/>
              <a:t>High risk pregnancies</a:t>
            </a:r>
          </a:p>
        </p:txBody>
      </p:sp>
    </p:spTree>
    <p:extLst>
      <p:ext uri="{BB962C8B-B14F-4D97-AF65-F5344CB8AC3E}">
        <p14:creationId xmlns:p14="http://schemas.microsoft.com/office/powerpoint/2010/main" val="3972015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2F33C-F2C0-40D7-8ACC-881A17B0C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E5482-0971-444B-B3B1-83E928CE665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Flashbacks – experiencing the abortion as if it is happening again</a:t>
            </a:r>
          </a:p>
          <a:p>
            <a:r>
              <a:rPr lang="en-US" sz="2800" cap="none" dirty="0"/>
              <a:t>Fear that future children will die</a:t>
            </a:r>
          </a:p>
          <a:p>
            <a:r>
              <a:rPr lang="en-US" sz="2800" cap="none" dirty="0"/>
              <a:t>Fear of infertility</a:t>
            </a:r>
          </a:p>
          <a:p>
            <a:r>
              <a:rPr lang="en-US" sz="2800" cap="none" dirty="0"/>
              <a:t>Experience can be painful</a:t>
            </a:r>
          </a:p>
          <a:p>
            <a:r>
              <a:rPr lang="en-US" sz="2800" cap="none" dirty="0"/>
              <a:t>Machines can be loud</a:t>
            </a:r>
          </a:p>
        </p:txBody>
      </p:sp>
    </p:spTree>
    <p:extLst>
      <p:ext uri="{BB962C8B-B14F-4D97-AF65-F5344CB8AC3E}">
        <p14:creationId xmlns:p14="http://schemas.microsoft.com/office/powerpoint/2010/main" val="1066587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760E9-C10D-4C4E-AD4A-5A7FE3E3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Miscarriage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5C2E9-1570-475F-AA69-0DF7A0A5E6D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cap="none" dirty="0"/>
              <a:t>Mother is often grieving the loss of the baby</a:t>
            </a:r>
          </a:p>
          <a:p>
            <a:r>
              <a:rPr lang="en-US" sz="2800" cap="none" dirty="0"/>
              <a:t>Society is getting better, but often expects her to “get over it”</a:t>
            </a:r>
          </a:p>
          <a:p>
            <a:r>
              <a:rPr lang="en-US" sz="2800" cap="none" dirty="0"/>
              <a:t>There may be a loss of social support</a:t>
            </a:r>
          </a:p>
          <a:p>
            <a:r>
              <a:rPr lang="en-US" sz="2800" cap="none" dirty="0"/>
              <a:t>Symptoms can be associated with when the miscarriage happens</a:t>
            </a:r>
          </a:p>
          <a:p>
            <a:r>
              <a:rPr lang="en-US" sz="2800" cap="none" dirty="0"/>
              <a:t>Women who miscarry may have little to no medical follow-up</a:t>
            </a:r>
          </a:p>
          <a:p>
            <a:r>
              <a:rPr lang="en-US" sz="2800" cap="none" dirty="0"/>
              <a:t>They may have feelings of guilt – they did something to bring this on</a:t>
            </a:r>
          </a:p>
        </p:txBody>
      </p:sp>
    </p:spTree>
    <p:extLst>
      <p:ext uri="{BB962C8B-B14F-4D97-AF65-F5344CB8AC3E}">
        <p14:creationId xmlns:p14="http://schemas.microsoft.com/office/powerpoint/2010/main" val="266449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0592B-1313-4CA5-B18A-BBE9EBBD2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Gynecological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F2126-2F5D-4CF8-9C8D-25208B76EEB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These procedures are invasive by nature</a:t>
            </a:r>
          </a:p>
          <a:p>
            <a:r>
              <a:rPr lang="en-US" sz="2800" cap="none" dirty="0"/>
              <a:t>A lack of information and consent related to the exam/procedure</a:t>
            </a:r>
          </a:p>
          <a:p>
            <a:r>
              <a:rPr lang="en-US" sz="2800" cap="none" dirty="0"/>
              <a:t>Feelings of powerlessness</a:t>
            </a:r>
          </a:p>
          <a:p>
            <a:r>
              <a:rPr lang="en-US" sz="2800" cap="none" dirty="0"/>
              <a:t>Feelings of being in an unsympathetic environment</a:t>
            </a:r>
          </a:p>
          <a:p>
            <a:r>
              <a:rPr lang="en-US" sz="2800" cap="none" dirty="0"/>
              <a:t>Experiences of physical pain.</a:t>
            </a:r>
          </a:p>
        </p:txBody>
      </p:sp>
    </p:spTree>
    <p:extLst>
      <p:ext uri="{BB962C8B-B14F-4D97-AF65-F5344CB8AC3E}">
        <p14:creationId xmlns:p14="http://schemas.microsoft.com/office/powerpoint/2010/main" val="2051501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5A1D4-B18B-49E5-AB7D-AC1C7278D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Icu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A6347-27B2-4D0C-A4AA-FD2EE2C6321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2800" cap="none" dirty="0"/>
              <a:t>Patients in ICU are often intubated which can feel suffocating</a:t>
            </a:r>
          </a:p>
          <a:p>
            <a:r>
              <a:rPr lang="en-US" sz="2800" cap="none" dirty="0"/>
              <a:t>The lights are always on and patients can become confused and disoriented</a:t>
            </a:r>
          </a:p>
          <a:p>
            <a:r>
              <a:rPr lang="en-US" sz="2800" cap="none" dirty="0"/>
              <a:t>The machines are always on, with accompanying noises</a:t>
            </a:r>
          </a:p>
          <a:p>
            <a:r>
              <a:rPr lang="en-US" sz="2800" cap="none" dirty="0"/>
              <a:t>Sedation is often used, increasing the chance of delirium and hallucinations</a:t>
            </a:r>
          </a:p>
        </p:txBody>
      </p:sp>
    </p:spTree>
    <p:extLst>
      <p:ext uri="{BB962C8B-B14F-4D97-AF65-F5344CB8AC3E}">
        <p14:creationId xmlns:p14="http://schemas.microsoft.com/office/powerpoint/2010/main" val="2239445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7299-8D92-42FD-8C44-B5F3341E8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1BA72-03D4-4082-90D9-85FC9717BC1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Risk of developing serious or fatal illness</a:t>
            </a:r>
          </a:p>
          <a:p>
            <a:r>
              <a:rPr lang="en-US" sz="2800" cap="none" dirty="0"/>
              <a:t>Profound feelings of fear and helplessness</a:t>
            </a:r>
          </a:p>
          <a:p>
            <a:r>
              <a:rPr lang="en-US" sz="2800" cap="none" dirty="0"/>
              <a:t>Receiving the treatment is highly associated with developing PTSD</a:t>
            </a:r>
          </a:p>
        </p:txBody>
      </p:sp>
    </p:spTree>
    <p:extLst>
      <p:ext uri="{BB962C8B-B14F-4D97-AF65-F5344CB8AC3E}">
        <p14:creationId xmlns:p14="http://schemas.microsoft.com/office/powerpoint/2010/main" val="2959732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6CCB4-B6BB-419C-A5AC-36CE14079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Waking during surgery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8A0C6-2F60-479A-B4E8-A7A4747AC5C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One study found that approximately 100 people a day wake during surgery.</a:t>
            </a:r>
          </a:p>
          <a:p>
            <a:r>
              <a:rPr lang="en-US" sz="2800" cap="none" dirty="0"/>
              <a:t>They describe this as a nightmare come true</a:t>
            </a:r>
          </a:p>
          <a:p>
            <a:r>
              <a:rPr lang="en-US" sz="2800" cap="none" dirty="0"/>
              <a:t>Drugs are used that paralyze the patient to prevent twitching </a:t>
            </a:r>
          </a:p>
          <a:p>
            <a:r>
              <a:rPr lang="en-US" sz="2800" cap="none" dirty="0"/>
              <a:t>Patients are intubated, thus they can’t speak</a:t>
            </a:r>
          </a:p>
          <a:p>
            <a:endParaRPr lang="en-US" sz="2800" cap="none" dirty="0"/>
          </a:p>
        </p:txBody>
      </p:sp>
    </p:spTree>
    <p:extLst>
      <p:ext uri="{BB962C8B-B14F-4D97-AF65-F5344CB8AC3E}">
        <p14:creationId xmlns:p14="http://schemas.microsoft.com/office/powerpoint/2010/main" val="698817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33207-063A-4AAB-B547-6017FC45C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causes in the medical setting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0EA36-0879-4FD8-A8E8-A56E77F9FDF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Assault by medical practitioner</a:t>
            </a:r>
          </a:p>
          <a:p>
            <a:r>
              <a:rPr lang="en-US" sz="2800" cap="none" dirty="0"/>
              <a:t>Negligence of medical practitioner</a:t>
            </a:r>
          </a:p>
          <a:p>
            <a:r>
              <a:rPr lang="en-US" sz="2800" cap="none" dirty="0"/>
              <a:t>Malpractice</a:t>
            </a:r>
          </a:p>
          <a:p>
            <a:r>
              <a:rPr lang="en-US" sz="2800" cap="none" dirty="0"/>
              <a:t>Extended hospital stays</a:t>
            </a:r>
          </a:p>
        </p:txBody>
      </p:sp>
    </p:spTree>
    <p:extLst>
      <p:ext uri="{BB962C8B-B14F-4D97-AF65-F5344CB8AC3E}">
        <p14:creationId xmlns:p14="http://schemas.microsoft.com/office/powerpoint/2010/main" val="2412030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252B6-8865-4200-97C8-DAD0C7DEF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Pediatric illness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8A0EC-6387-4F56-AE9A-C171379D032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2800" cap="none" dirty="0"/>
              <a:t>Children, parents and family members are all at risk of developing PTSD</a:t>
            </a:r>
          </a:p>
          <a:p>
            <a:r>
              <a:rPr lang="en-US" sz="2800" cap="none" dirty="0"/>
              <a:t>Treatments are often invasive leaving the child in distress</a:t>
            </a:r>
          </a:p>
          <a:p>
            <a:r>
              <a:rPr lang="en-US" sz="2800" cap="none" dirty="0"/>
              <a:t>Parents feel helpless</a:t>
            </a:r>
          </a:p>
          <a:p>
            <a:r>
              <a:rPr lang="en-US" sz="2800" cap="none" dirty="0"/>
              <a:t>Serious illnesses cause intense fear that child will die</a:t>
            </a:r>
          </a:p>
          <a:p>
            <a:r>
              <a:rPr lang="en-US" sz="2800" cap="none" dirty="0"/>
              <a:t>Can increase financial stress for the family</a:t>
            </a:r>
          </a:p>
        </p:txBody>
      </p:sp>
    </p:spTree>
    <p:extLst>
      <p:ext uri="{BB962C8B-B14F-4D97-AF65-F5344CB8AC3E}">
        <p14:creationId xmlns:p14="http://schemas.microsoft.com/office/powerpoint/2010/main" val="598377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56024-34E5-4310-B31A-8EE8808B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4BABB-6283-42FA-B7F2-A4942CB7E46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We have to stop sweeping this under the rug</a:t>
            </a:r>
          </a:p>
          <a:p>
            <a:r>
              <a:rPr lang="en-US" sz="2800" cap="none" dirty="0"/>
              <a:t>Accurate assessment of PTSD is essential</a:t>
            </a:r>
          </a:p>
          <a:p>
            <a:r>
              <a:rPr lang="en-US" sz="2800" cap="none" dirty="0"/>
              <a:t>Intervention includes allowing the patient to tell their story</a:t>
            </a:r>
          </a:p>
          <a:p>
            <a:r>
              <a:rPr lang="en-US" sz="2800" cap="none" dirty="0"/>
              <a:t>Patients may need to reconnect with their bodies safely</a:t>
            </a:r>
          </a:p>
          <a:p>
            <a:r>
              <a:rPr lang="en-US" sz="2800" cap="none" dirty="0"/>
              <a:t>Regaining a feeling of personal power is essential</a:t>
            </a:r>
          </a:p>
        </p:txBody>
      </p:sp>
    </p:spTree>
    <p:extLst>
      <p:ext uri="{BB962C8B-B14F-4D97-AF65-F5344CB8AC3E}">
        <p14:creationId xmlns:p14="http://schemas.microsoft.com/office/powerpoint/2010/main" val="1298610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3E69-86C9-443A-9037-C0EDCF780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833F-4C81-4D44-9621-C4AF242B33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Have a plan for future treatment</a:t>
            </a:r>
          </a:p>
          <a:p>
            <a:r>
              <a:rPr lang="en-US" sz="2800" cap="none" dirty="0"/>
              <a:t>Discuss how to talk to </a:t>
            </a:r>
            <a:r>
              <a:rPr lang="en-US" sz="2800" cap="none"/>
              <a:t>medical personnel</a:t>
            </a:r>
          </a:p>
        </p:txBody>
      </p:sp>
    </p:spTree>
    <p:extLst>
      <p:ext uri="{BB962C8B-B14F-4D97-AF65-F5344CB8AC3E}">
        <p14:creationId xmlns:p14="http://schemas.microsoft.com/office/powerpoint/2010/main" val="2873324741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688</TotalTime>
  <Words>1041</Words>
  <Application>Microsoft Office PowerPoint</Application>
  <PresentationFormat>Widescreen</PresentationFormat>
  <Paragraphs>132</Paragraphs>
  <Slides>24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Tw Cen MT</vt:lpstr>
      <vt:lpstr>Droplet</vt:lpstr>
      <vt:lpstr>Medical trauma and ptsd</vt:lpstr>
      <vt:lpstr>What is medical trauma?</vt:lpstr>
      <vt:lpstr>PowerPoint Presentation</vt:lpstr>
      <vt:lpstr>Types of medical issues that can result in PTSD</vt:lpstr>
      <vt:lpstr>PowerPoint Presentation</vt:lpstr>
      <vt:lpstr>Cancer diagnosis</vt:lpstr>
      <vt:lpstr>Heart attacks and open heart surgery</vt:lpstr>
      <vt:lpstr>Stroke or brain bleed</vt:lpstr>
      <vt:lpstr>Emergency room visits</vt:lpstr>
      <vt:lpstr>Pulmonary illnesses</vt:lpstr>
      <vt:lpstr>childbirth</vt:lpstr>
      <vt:lpstr>PowerPoint Presentation</vt:lpstr>
      <vt:lpstr>Abortion or miscarriage</vt:lpstr>
      <vt:lpstr>PowerPoint Presentation</vt:lpstr>
      <vt:lpstr>PowerPoint Presentation</vt:lpstr>
      <vt:lpstr>Miscarriage</vt:lpstr>
      <vt:lpstr>Gynecological procedures</vt:lpstr>
      <vt:lpstr>Icu</vt:lpstr>
      <vt:lpstr>HIv</vt:lpstr>
      <vt:lpstr>Waking during surgery</vt:lpstr>
      <vt:lpstr>Other causes in the medical setting</vt:lpstr>
      <vt:lpstr>Pediatric illness</vt:lpstr>
      <vt:lpstr>treatment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Trauma and Memory</dc:title>
  <dc:creator>Janice</dc:creator>
  <cp:lastModifiedBy>Janice</cp:lastModifiedBy>
  <cp:revision>65</cp:revision>
  <dcterms:created xsi:type="dcterms:W3CDTF">2019-02-03T02:14:19Z</dcterms:created>
  <dcterms:modified xsi:type="dcterms:W3CDTF">2019-02-25T01:27:46Z</dcterms:modified>
</cp:coreProperties>
</file>